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883" r:id="rId2"/>
    <p:sldId id="880" r:id="rId3"/>
    <p:sldId id="258" r:id="rId4"/>
    <p:sldId id="396" r:id="rId5"/>
    <p:sldId id="259" r:id="rId6"/>
    <p:sldId id="882" r:id="rId7"/>
    <p:sldId id="261" r:id="rId8"/>
    <p:sldId id="879" r:id="rId9"/>
    <p:sldId id="264" r:id="rId10"/>
    <p:sldId id="884" r:id="rId11"/>
    <p:sldId id="260" r:id="rId12"/>
    <p:sldId id="876" r:id="rId13"/>
    <p:sldId id="881" r:id="rId14"/>
    <p:sldId id="878" r:id="rId15"/>
    <p:sldId id="262" r:id="rId16"/>
    <p:sldId id="26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CAF46C-E7D8-C8A5-7CEE-D1298912F158}" name="Lindsay, Mark (Mineral Resources, Kensington WA)" initials="LM(RKW" userId="S::lin236@csiro.au::12d32152-2319-4cc4-8069-d3bd33fdd7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D0E4"/>
    <a:srgbClr val="00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3"/>
    <p:restoredTop sz="78451"/>
  </p:normalViewPr>
  <p:slideViewPr>
    <p:cSldViewPr snapToGrid="0" snapToObjects="1">
      <p:cViewPr varScale="1">
        <p:scale>
          <a:sx n="95" d="100"/>
          <a:sy n="95" d="100"/>
        </p:scale>
        <p:origin x="416" y="184"/>
      </p:cViewPr>
      <p:guideLst>
        <p:guide orient="horz" pos="686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B402B-2D07-1943-968E-686431361136}" type="datetimeFigureOut">
              <a:rPr lang="en-AU" smtClean="0"/>
              <a:t>6/7/2023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BF050-18C9-0741-BDA7-F7D0D3CB4C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46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D5C7-F368-433D-B967-5AF8CF01002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86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isopach map displays lines of equal thickness in a layer where the thicknesses are measured perpendicular to the layer boundaries. Isopach maps are also referred to as True Stratigraphic Thickness (TST) maps.</a:t>
            </a:r>
            <a:r>
              <a:rPr lang="en-AU" baseline="30000" dirty="0"/>
              <a:t> </a:t>
            </a:r>
          </a:p>
          <a:p>
            <a:endParaRPr lang="en-AU" baseline="30000" dirty="0"/>
          </a:p>
          <a:p>
            <a:r>
              <a:rPr lang="en-AU" dirty="0"/>
              <a:t>An isochore map displays lines of equal thickness in a layer where the thicknesses are measured vertically. Isochore maps in geology are also referred to as True Vertical Thickness (TVT)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F050-18C9-0741-BDA7-F7D0D3CB4C0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13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725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06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B903-770C-2343-A835-A8CF327D9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37D7-1D4C-B64E-BABE-6F5779BFE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A0080-7FBC-CF4A-8783-8A11C6D5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A315-9133-074A-A04B-C3BE5FD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29F7-3ED9-294A-AEFE-706742A6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8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991-C15D-EA4D-970F-DC1FC274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300A9-003D-F747-B8C7-11D6B93A2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2423-E872-5447-A5A2-E8F12F82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AC5B7-0F23-BA4A-8E1E-FBE50961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AB1-C994-CD48-BEA5-4C0095FF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A723D-5256-BF49-A077-5800E73DF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BB543-D31E-C742-8579-43088FAD5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8BA7A-2F7D-454C-A78E-752878AF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BC367-0819-EF47-A014-2CF60A21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0DCC-D876-744D-98FD-BD9744DA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37E1-9349-2D4A-9C1F-4FC3C0A6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AD0E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B0F0-15F4-444E-8999-D6E091F8CFA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edit add text</a:t>
            </a:r>
          </a:p>
        </p:txBody>
      </p:sp>
    </p:spTree>
    <p:extLst>
      <p:ext uri="{BB962C8B-B14F-4D97-AF65-F5344CB8AC3E}">
        <p14:creationId xmlns:p14="http://schemas.microsoft.com/office/powerpoint/2010/main" val="208215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3C22-215F-F341-A3B1-1FDDABC8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5E14B-6EC1-0647-960E-C23386FF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E1A69-00B9-F24F-B3DD-DD334065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E42FA-9086-5A45-AA43-1CB47B8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55054-CFD7-4348-9707-11C767B9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3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2772-8349-814D-82D7-825D6A2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9D20-61DF-A04E-84C4-07782EB62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A266E-94A1-4D48-A799-7E523AB22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CD534-A1A4-B64D-8E5C-D483496C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BDDB0-86B0-0E4D-9F73-CDD2E54B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F0DEB-883E-0943-9AAA-B8DE8BDA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0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DAAE-FB13-EF4C-9A28-D21F2C03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3369F-1720-DC4D-8D8E-F54C0AEC0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6E182-A6B7-8244-A4AC-E67096B03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C4456-7F78-5D4A-B93E-FE11F2358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AF836-7510-374E-AB08-D3A478C1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6A122-3A9D-2F45-9521-4516C8D4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3AF93-5BF8-3A4A-8ED6-1F9529B2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B69DA-7945-4F4A-97B7-3FEADB2F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5B2A-6E7D-2C40-B580-7F65C742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85839-76BF-B148-880B-06C42886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301D0-D7EA-1B4A-8982-D3A3DFEC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763F3-EEEF-874F-8111-73F604C4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1E458-3E59-8444-88B6-BB9B7771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B881C-38EF-074F-BCC0-24DEA0B3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4DF8-103D-C546-B757-20EB19C2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1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BA93-5399-5E4B-A3B4-A4A894D8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55D5-464D-0848-A1CB-C4F76DA1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B5202-2AE9-1A43-84CA-2865A7AAE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39C78-9DFE-4746-9090-A620DFA0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D882D-3E7F-D54F-BA09-D8BAD618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95807-DE9F-C349-8810-5A318CF4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BE0B-2BBA-7647-AA40-B9C123E9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FCAF4-73B7-AF4C-BE6A-CDCA0B0FD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074E9-FED4-AB4A-8858-473AEAA6C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419DE-985C-C946-A61F-EC32E70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51E6-380D-3249-B985-5440DAF9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E39FE-7E5B-074E-AC14-B67A4DEC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F4CE9-5C5A-C34B-8DA0-7FEC6871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0A389-15D7-0E40-9969-AA6F53B9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73B7-2EEA-DB49-BAA2-18BDE8968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AD0A-58E2-D140-8E4F-28998FF817C1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DB737-74D4-4940-9329-A041B1B96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EA87-853E-364E-BEB2-BF3077B7F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E95DBF-3420-478C-456C-7D399B03E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Alternate uses for map2loop/model outputs</a:t>
            </a:r>
            <a:br>
              <a:rPr lang="en-AU" dirty="0"/>
            </a:br>
            <a:r>
              <a:rPr lang="en-AU" sz="4400" dirty="0"/>
              <a:t>An iron ore prospectivity example</a:t>
            </a:r>
            <a:endParaRPr lang="en-AU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C65603D-AB33-D3B0-6FF3-85A7FF4F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2395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Mark Lindsay, CSIRO Mineral Resources</a:t>
            </a:r>
          </a:p>
          <a:p>
            <a:endParaRPr lang="en-AU" dirty="0"/>
          </a:p>
          <a:p>
            <a:r>
              <a:rPr lang="en-AU" dirty="0"/>
              <a:t>6IAS</a:t>
            </a:r>
          </a:p>
          <a:p>
            <a:r>
              <a:rPr lang="en-AU" dirty="0"/>
              <a:t>3D modelling and Loop workshop</a:t>
            </a:r>
          </a:p>
          <a:p>
            <a:endParaRPr lang="en-AU" dirty="0"/>
          </a:p>
          <a:p>
            <a:r>
              <a:rPr lang="en-AU" dirty="0"/>
              <a:t>Saturday 22</a:t>
            </a:r>
            <a:r>
              <a:rPr lang="en-AU" baseline="30000" dirty="0"/>
              <a:t>nd</a:t>
            </a:r>
            <a:r>
              <a:rPr lang="en-AU" dirty="0"/>
              <a:t> July, 2023</a:t>
            </a:r>
          </a:p>
        </p:txBody>
      </p:sp>
      <p:pic>
        <p:nvPicPr>
          <p:cNvPr id="9" name="Picture 8" descr="A yellow and black smiley face&#10;&#10;Description automatically generated">
            <a:extLst>
              <a:ext uri="{FF2B5EF4-FFF2-40B4-BE49-F238E27FC236}">
                <a16:creationId xmlns:a16="http://schemas.microsoft.com/office/drawing/2014/main" id="{05EF05C6-EB35-4B21-A994-4DC0E69D5E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541" y="161476"/>
            <a:ext cx="1103537" cy="11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D1B754B-6C77-7B10-3C85-018988E1B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707" y="5742225"/>
            <a:ext cx="954299" cy="9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2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8A2F-EF9F-A36C-D071-9E9893B9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E282-2674-E43B-BBB6-0459AB884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3E387-3AC3-F2B9-868D-88267C9E87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8AE86E3C-3D44-940D-6C9E-AE6E9E692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64" r="65994" b="10578"/>
          <a:stretch/>
        </p:blipFill>
        <p:spPr>
          <a:xfrm>
            <a:off x="2049371" y="5952506"/>
            <a:ext cx="3335176" cy="8432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EC67E4-5C67-F6F6-D3A5-B68A7683293B}"/>
              </a:ext>
            </a:extLst>
          </p:cNvPr>
          <p:cNvGrpSpPr/>
          <p:nvPr/>
        </p:nvGrpSpPr>
        <p:grpSpPr>
          <a:xfrm>
            <a:off x="5778373" y="50147"/>
            <a:ext cx="5969253" cy="6754119"/>
            <a:chOff x="2971800" y="365124"/>
            <a:chExt cx="5556426" cy="6287012"/>
          </a:xfrm>
        </p:grpSpPr>
        <p:pic>
          <p:nvPicPr>
            <p:cNvPr id="7" name="Picture 6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573C458F-6730-7728-6CED-0BB4C9355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740" t="67464" r="32510" b="-853"/>
            <a:stretch/>
          </p:blipFill>
          <p:spPr>
            <a:xfrm>
              <a:off x="2971800" y="3661487"/>
              <a:ext cx="2376097" cy="2990649"/>
            </a:xfrm>
            <a:prstGeom prst="rect">
              <a:avLst/>
            </a:prstGeom>
          </p:spPr>
        </p:pic>
        <p:pic>
          <p:nvPicPr>
            <p:cNvPr id="8" name="Picture 7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0150B111-924C-CEF0-88ED-0D79377CF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693" t="34833" b="31957"/>
            <a:stretch/>
          </p:blipFill>
          <p:spPr>
            <a:xfrm>
              <a:off x="6183280" y="3669412"/>
              <a:ext cx="2344946" cy="2974797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BC1F9AB4-7110-89E7-01DE-CFEF4D88F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335" t="-855" r="32510" b="64960"/>
            <a:stretch/>
          </p:blipFill>
          <p:spPr>
            <a:xfrm>
              <a:off x="3027928" y="365124"/>
              <a:ext cx="2263840" cy="3215163"/>
            </a:xfrm>
            <a:prstGeom prst="rect">
              <a:avLst/>
            </a:prstGeom>
          </p:spPr>
        </p:pic>
        <p:pic>
          <p:nvPicPr>
            <p:cNvPr id="11" name="Picture 10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36864B05-51FF-1303-82DE-63681AD36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317" t="67563" r="34677" b="271"/>
            <a:stretch/>
          </p:blipFill>
          <p:spPr>
            <a:xfrm>
              <a:off x="6019800" y="532082"/>
              <a:ext cx="2394180" cy="2881250"/>
            </a:xfrm>
            <a:prstGeom prst="rect">
              <a:avLst/>
            </a:prstGeom>
          </p:spPr>
        </p:pic>
      </p:grpSp>
      <p:pic>
        <p:nvPicPr>
          <p:cNvPr id="13" name="Content Placeholder 5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81FE71D0-6996-E8D1-CCD7-D97A83B3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91" y="1775654"/>
            <a:ext cx="4867975" cy="28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21" y="-97676"/>
            <a:ext cx="10515600" cy="1325563"/>
          </a:xfrm>
        </p:spPr>
        <p:txBody>
          <a:bodyPr/>
          <a:lstStyle/>
          <a:p>
            <a:r>
              <a:rPr lang="en-AU" dirty="0"/>
              <a:t>Model performance</a:t>
            </a:r>
          </a:p>
        </p:txBody>
      </p:sp>
      <p:pic>
        <p:nvPicPr>
          <p:cNvPr id="9" name="Content Placeholder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D6996C4-4F45-769E-E58D-83F0FC74C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151" y="1690688"/>
            <a:ext cx="609187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73665-3000-3053-0FD2-7A0A0C3C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9323"/>
            <a:ext cx="5901849" cy="79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5B93F-B0E9-BBA2-8F2B-DB7BECD00955}"/>
              </a:ext>
            </a:extLst>
          </p:cNvPr>
          <p:cNvSpPr txBox="1"/>
          <p:nvPr/>
        </p:nvSpPr>
        <p:spPr>
          <a:xfrm>
            <a:off x="6096000" y="1397675"/>
            <a:ext cx="4447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Matthews Correlation Coefficient</a:t>
            </a:r>
          </a:p>
          <a:p>
            <a:r>
              <a:rPr lang="en-AU" dirty="0"/>
              <a:t>When classification performance is crucial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positive (deposits)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negative (non-economic drilling) examples</a:t>
            </a:r>
          </a:p>
          <a:p>
            <a:endParaRPr lang="en-AU" dirty="0"/>
          </a:p>
          <a:p>
            <a:r>
              <a:rPr lang="en-AU" dirty="0"/>
              <a:t>Chicco et al. 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49381-BF4C-2EC2-5106-4DC07723A190}"/>
              </a:ext>
            </a:extLst>
          </p:cNvPr>
          <p:cNvGrpSpPr/>
          <p:nvPr/>
        </p:nvGrpSpPr>
        <p:grpSpPr>
          <a:xfrm>
            <a:off x="6096001" y="0"/>
            <a:ext cx="6136194" cy="6858000"/>
            <a:chOff x="6096001" y="0"/>
            <a:chExt cx="613619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E4A9C3-BC85-2834-8E9D-79F750A0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444" r="15897" b="22108"/>
            <a:stretch/>
          </p:blipFill>
          <p:spPr>
            <a:xfrm>
              <a:off x="6096001" y="0"/>
              <a:ext cx="6091874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E1EB3D-EDF5-95CE-7037-1714F1E61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548" t="23069" r="1311" b="63738"/>
            <a:stretch/>
          </p:blipFill>
          <p:spPr>
            <a:xfrm>
              <a:off x="10773265" y="206676"/>
              <a:ext cx="1458930" cy="16027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C099F5-535B-CB8F-972D-0165EB3D8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622" r="15897"/>
            <a:stretch/>
          </p:blipFill>
          <p:spPr>
            <a:xfrm>
              <a:off x="6101181" y="6163693"/>
              <a:ext cx="6091874" cy="53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00"/>
          <a:stretch/>
        </p:blipFill>
        <p:spPr>
          <a:xfrm>
            <a:off x="-33266" y="900020"/>
            <a:ext cx="5011092" cy="4896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3422307" y="347859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05742C0-FBA7-8E68-29C6-81549E2CA899}"/>
              </a:ext>
            </a:extLst>
          </p:cNvPr>
          <p:cNvSpPr/>
          <p:nvPr/>
        </p:nvSpPr>
        <p:spPr>
          <a:xfrm rot="10800000">
            <a:off x="3983765" y="160479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60" y="3717032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75DF02-A3B4-D2E4-EE0C-620968EBB589}"/>
              </a:ext>
            </a:extLst>
          </p:cNvPr>
          <p:cNvSpPr/>
          <p:nvPr/>
        </p:nvSpPr>
        <p:spPr>
          <a:xfrm rot="10800000">
            <a:off x="3935745" y="525320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029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4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00"/>
          <a:stretch/>
        </p:blipFill>
        <p:spPr>
          <a:xfrm>
            <a:off x="-33266" y="900020"/>
            <a:ext cx="5011092" cy="4896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D67533-C005-C1C7-DC3A-8CC9DDFCD38D}"/>
              </a:ext>
            </a:extLst>
          </p:cNvPr>
          <p:cNvSpPr/>
          <p:nvPr/>
        </p:nvSpPr>
        <p:spPr>
          <a:xfrm>
            <a:off x="4276313" y="221409"/>
            <a:ext cx="2937865" cy="320759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3422307" y="347859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05742C0-FBA7-8E68-29C6-81549E2CA899}"/>
              </a:ext>
            </a:extLst>
          </p:cNvPr>
          <p:cNvSpPr/>
          <p:nvPr/>
        </p:nvSpPr>
        <p:spPr>
          <a:xfrm rot="10800000">
            <a:off x="3983765" y="160479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60" y="3717032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75DF02-A3B4-D2E4-EE0C-620968EBB589}"/>
              </a:ext>
            </a:extLst>
          </p:cNvPr>
          <p:cNvSpPr/>
          <p:nvPr/>
        </p:nvSpPr>
        <p:spPr>
          <a:xfrm rot="10800000">
            <a:off x="3935745" y="525320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A9FF5C3-EB0E-BA4B-BA8A-0AB7719A0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7" y="211329"/>
            <a:ext cx="2159563" cy="6678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FB683B-F7FC-92C5-FC6A-93FE249587D1}"/>
              </a:ext>
            </a:extLst>
          </p:cNvPr>
          <p:cNvSpPr/>
          <p:nvPr/>
        </p:nvSpPr>
        <p:spPr>
          <a:xfrm>
            <a:off x="4718295" y="658503"/>
            <a:ext cx="7350029" cy="5589018"/>
          </a:xfrm>
          <a:prstGeom prst="rect">
            <a:avLst/>
          </a:prstGeom>
          <a:solidFill>
            <a:schemeClr val="bg1">
              <a:alpha val="6957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B2FD058-7E72-F3AC-D56F-1AB01098F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t="46170" b="8220"/>
          <a:stretch/>
        </p:blipFill>
        <p:spPr>
          <a:xfrm>
            <a:off x="5387980" y="347859"/>
            <a:ext cx="5360408" cy="58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62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 performance – no geological map</a:t>
            </a:r>
          </a:p>
        </p:txBody>
      </p:sp>
      <p:pic>
        <p:nvPicPr>
          <p:cNvPr id="14" name="Content Placeholder 1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EAEEFCF1-A250-3C29-96DB-CF0CC1C569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423" y="1775724"/>
            <a:ext cx="5573855" cy="4655556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A966A9-BF7D-3CC6-A79A-8B234DE9559B}"/>
              </a:ext>
            </a:extLst>
          </p:cNvPr>
          <p:cNvGrpSpPr/>
          <p:nvPr/>
        </p:nvGrpSpPr>
        <p:grpSpPr>
          <a:xfrm>
            <a:off x="6066259" y="2058066"/>
            <a:ext cx="6185359" cy="3678269"/>
            <a:chOff x="4738753" y="991267"/>
            <a:chExt cx="4643194" cy="2761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B7F60A-481E-2C2E-6B92-E256F96F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369" y="1200912"/>
              <a:ext cx="2216783" cy="2405682"/>
            </a:xfrm>
            <a:prstGeom prst="rect">
              <a:avLst/>
            </a:prstGeom>
          </p:spPr>
        </p:pic>
        <p:pic>
          <p:nvPicPr>
            <p:cNvPr id="6" name="Picture 5" descr="Map&#10;&#10;Description automatically generated">
              <a:extLst>
                <a:ext uri="{FF2B5EF4-FFF2-40B4-BE49-F238E27FC236}">
                  <a16:creationId xmlns:a16="http://schemas.microsoft.com/office/drawing/2014/main" id="{3C07CBD2-2F11-9560-C93A-1C936A9B6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46690" r="33523" b="8220"/>
            <a:stretch/>
          </p:blipFill>
          <p:spPr>
            <a:xfrm>
              <a:off x="4738753" y="1082040"/>
              <a:ext cx="2261616" cy="267041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5EC749-E612-9EA1-43AD-2F9EB95E5129}"/>
                </a:ext>
              </a:extLst>
            </p:cNvPr>
            <p:cNvSpPr txBox="1"/>
            <p:nvPr/>
          </p:nvSpPr>
          <p:spPr>
            <a:xfrm>
              <a:off x="8546592" y="991267"/>
              <a:ext cx="835355" cy="254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err="1"/>
                <a:t>NoGeology</a:t>
              </a:r>
              <a:endParaRPr lang="en-AU" sz="1600"/>
            </a:p>
          </p:txBody>
        </p:sp>
      </p:grpSp>
    </p:spTree>
    <p:extLst>
      <p:ext uri="{BB962C8B-B14F-4D97-AF65-F5344CB8AC3E}">
        <p14:creationId xmlns:p14="http://schemas.microsoft.com/office/powerpoint/2010/main" val="42229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9807-D680-E884-52DF-8103C28B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Plausibility</a:t>
            </a:r>
          </a:p>
        </p:txBody>
      </p:sp>
      <p:pic>
        <p:nvPicPr>
          <p:cNvPr id="5" name="Content Placeholder 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1D7CAB7-A90D-B1EC-CE68-5DD2198BA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15" y="1453052"/>
            <a:ext cx="3883597" cy="5239326"/>
          </a:xfrm>
        </p:spPr>
      </p:pic>
      <p:pic>
        <p:nvPicPr>
          <p:cNvPr id="7" name="Picture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AD87AFFA-7B54-8C76-AB7B-FEB400DD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12" y="1299607"/>
            <a:ext cx="7772400" cy="5322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3C504-99AE-D53F-2301-712BF4A60907}"/>
              </a:ext>
            </a:extLst>
          </p:cNvPr>
          <p:cNvSpPr txBox="1"/>
          <p:nvPr/>
        </p:nvSpPr>
        <p:spPr>
          <a:xfrm>
            <a:off x="4403162" y="416868"/>
            <a:ext cx="649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Question</a:t>
            </a:r>
            <a:r>
              <a:rPr lang="en-AU" dirty="0"/>
              <a:t>:</a:t>
            </a:r>
          </a:p>
          <a:p>
            <a:r>
              <a:rPr lang="en-AU" sz="2000" dirty="0"/>
              <a:t>What percentage of predictions are in implausible locations?</a:t>
            </a:r>
          </a:p>
        </p:txBody>
      </p:sp>
    </p:spTree>
    <p:extLst>
      <p:ext uri="{BB962C8B-B14F-4D97-AF65-F5344CB8AC3E}">
        <p14:creationId xmlns:p14="http://schemas.microsoft.com/office/powerpoint/2010/main" val="780806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AE334D-BB92-C507-0AF9-4429FC2400D7}"/>
              </a:ext>
            </a:extLst>
          </p:cNvPr>
          <p:cNvGrpSpPr/>
          <p:nvPr/>
        </p:nvGrpSpPr>
        <p:grpSpPr>
          <a:xfrm>
            <a:off x="6244629" y="2270375"/>
            <a:ext cx="6143335" cy="4667250"/>
            <a:chOff x="6398741" y="2728389"/>
            <a:chExt cx="4955059" cy="3764486"/>
          </a:xfrm>
        </p:grpSpPr>
        <p:pic>
          <p:nvPicPr>
            <p:cNvPr id="4" name="Picture 5" descr="Convergent modelling.jpg">
              <a:extLst>
                <a:ext uri="{FF2B5EF4-FFF2-40B4-BE49-F238E27FC236}">
                  <a16:creationId xmlns:a16="http://schemas.microsoft.com/office/drawing/2014/main" id="{B2350ABF-0B18-BE2C-458A-91D56FD8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98741" y="2728389"/>
              <a:ext cx="3137957" cy="3764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Graphic 4" descr="Brain in head with solid fill">
              <a:extLst>
                <a:ext uri="{FF2B5EF4-FFF2-40B4-BE49-F238E27FC236}">
                  <a16:creationId xmlns:a16="http://schemas.microsoft.com/office/drawing/2014/main" id="{E886A7BD-ED81-8E63-8E40-DFB3A3E4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3249" y="3938444"/>
              <a:ext cx="1610551" cy="160587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3B5EB94-2AF1-ADCB-F1FB-2E4A5B475B50}"/>
                </a:ext>
              </a:extLst>
            </p:cNvPr>
            <p:cNvCxnSpPr/>
            <p:nvPr/>
          </p:nvCxnSpPr>
          <p:spPr>
            <a:xfrm flipH="1" flipV="1">
              <a:off x="9168722" y="4090724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3503CA-89C2-179E-381D-6C7E149AEC7E}"/>
                </a:ext>
              </a:extLst>
            </p:cNvPr>
            <p:cNvCxnSpPr/>
            <p:nvPr/>
          </p:nvCxnSpPr>
          <p:spPr>
            <a:xfrm flipH="1" flipV="1">
              <a:off x="8993395" y="4460056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89788DF-C881-CF7B-C19A-15D93D43D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3395" y="4785135"/>
              <a:ext cx="871090" cy="122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31E7FAD-A40E-00C7-D48A-771887C1D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2847" y="5094905"/>
              <a:ext cx="811638" cy="2492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01CD24-832B-26F1-DCC2-5702270E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EC32-1C90-6F06-7FBF-6D9A3B01F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17" y="1594945"/>
            <a:ext cx="7704138" cy="4351338"/>
          </a:xfrm>
        </p:spPr>
        <p:txBody>
          <a:bodyPr>
            <a:normAutofit/>
          </a:bodyPr>
          <a:lstStyle/>
          <a:p>
            <a:r>
              <a:rPr lang="en-AU" sz="2400" dirty="0"/>
              <a:t>Conceptual uncertainty needs consideration</a:t>
            </a:r>
          </a:p>
          <a:p>
            <a:r>
              <a:rPr lang="en-AU" sz="2400" dirty="0"/>
              <a:t>Not a data-driven process, it’s model (knowledge) driven</a:t>
            </a:r>
          </a:p>
          <a:p>
            <a:r>
              <a:rPr lang="en-AU" sz="2400" dirty="0"/>
              <a:t>Predictions are sensitive to conceptual models</a:t>
            </a:r>
          </a:p>
          <a:p>
            <a:r>
              <a:rPr lang="en-AU" sz="2400" dirty="0"/>
              <a:t>Exploration criteria (feature) importance changes </a:t>
            </a:r>
          </a:p>
          <a:p>
            <a:r>
              <a:rPr lang="en-AU" sz="2400" dirty="0"/>
              <a:t>Check for geological plausibility 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12879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C762A-354F-3ECF-684B-4F14B3B1C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7" t="25212" r="40897" b="24680"/>
          <a:stretch/>
        </p:blipFill>
        <p:spPr>
          <a:xfrm>
            <a:off x="73572" y="-226969"/>
            <a:ext cx="12412718" cy="74833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7D706-5080-0338-6F21-E6C8451B38AB}"/>
              </a:ext>
            </a:extLst>
          </p:cNvPr>
          <p:cNvSpPr/>
          <p:nvPr/>
        </p:nvSpPr>
        <p:spPr>
          <a:xfrm>
            <a:off x="0" y="0"/>
            <a:ext cx="13095890" cy="7483366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E9CDE-AB99-097B-8267-3A42ABBB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Limitations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54502-563F-7BD0-94DD-372B71A7FF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0" t="28148" r="46389" b="28623"/>
          <a:stretch/>
        </p:blipFill>
        <p:spPr>
          <a:xfrm>
            <a:off x="3644754" y="201010"/>
            <a:ext cx="7211847" cy="645597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84891-DDD4-AF83-D040-483593EC368A}"/>
              </a:ext>
            </a:extLst>
          </p:cNvPr>
          <p:cNvGrpSpPr/>
          <p:nvPr/>
        </p:nvGrpSpPr>
        <p:grpSpPr>
          <a:xfrm>
            <a:off x="572253" y="1690688"/>
            <a:ext cx="3683544" cy="2616331"/>
            <a:chOff x="572253" y="1690688"/>
            <a:chExt cx="3683544" cy="261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91EFC2-12EC-E895-B143-17763777D52C}"/>
                </a:ext>
              </a:extLst>
            </p:cNvPr>
            <p:cNvSpPr/>
            <p:nvPr/>
          </p:nvSpPr>
          <p:spPr>
            <a:xfrm>
              <a:off x="572253" y="1690688"/>
              <a:ext cx="2743200" cy="261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D17ACF8-64D7-7B01-22B6-5E505CE0213D}"/>
                </a:ext>
              </a:extLst>
            </p:cNvPr>
            <p:cNvSpPr/>
            <p:nvPr/>
          </p:nvSpPr>
          <p:spPr>
            <a:xfrm>
              <a:off x="798980" y="1755771"/>
              <a:ext cx="468000" cy="468000"/>
            </a:xfrm>
            <a:prstGeom prst="ellipse">
              <a:avLst/>
            </a:prstGeom>
            <a:solidFill>
              <a:srgbClr val="58C7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AB5D2-CA28-0547-3574-5D935728D020}"/>
                </a:ext>
              </a:extLst>
            </p:cNvPr>
            <p:cNvSpPr txBox="1"/>
            <p:nvPr/>
          </p:nvSpPr>
          <p:spPr>
            <a:xfrm>
              <a:off x="1512598" y="1840439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Author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DCAC50-7C8D-EBB5-9794-27BFDA840634}"/>
                </a:ext>
              </a:extLst>
            </p:cNvPr>
            <p:cNvSpPr txBox="1"/>
            <p:nvPr/>
          </p:nvSpPr>
          <p:spPr>
            <a:xfrm>
              <a:off x="1482535" y="2342986"/>
              <a:ext cx="274319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Geological</a:t>
              </a:r>
            </a:p>
            <a:p>
              <a:pPr algn="l"/>
              <a:r>
                <a:rPr lang="en-US" sz="2000" dirty="0">
                  <a:cs typeface="Calibri"/>
                </a:rPr>
                <a:t>concept</a:t>
              </a:r>
              <a:endParaRPr lang="en-US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718C20-637F-8BCC-4F77-145100E78501}"/>
                </a:ext>
              </a:extLst>
            </p:cNvPr>
            <p:cNvSpPr txBox="1"/>
            <p:nvPr/>
          </p:nvSpPr>
          <p:spPr>
            <a:xfrm>
              <a:off x="1511721" y="3019367"/>
              <a:ext cx="1803732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Feature </a:t>
              </a:r>
            </a:p>
            <a:p>
              <a:pPr algn="l"/>
              <a:r>
                <a:rPr lang="en-US" sz="2000" dirty="0">
                  <a:ea typeface="Calibri"/>
                  <a:cs typeface="Calibri"/>
                </a:rPr>
                <a:t>representation</a:t>
              </a:r>
              <a:endParaRPr 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39B7D-A4CD-0F7B-23C0-A31C0E89C740}"/>
                </a:ext>
              </a:extLst>
            </p:cNvPr>
            <p:cNvSpPr txBox="1"/>
            <p:nvPr/>
          </p:nvSpPr>
          <p:spPr>
            <a:xfrm>
              <a:off x="1512595" y="3818008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cs typeface="Calibri"/>
                </a:rPr>
                <a:t>Property</a:t>
              </a:r>
              <a:endParaRPr lang="en-US" sz="2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331328-26EE-F957-54FF-3DC91C7CE9D8}"/>
                </a:ext>
              </a:extLst>
            </p:cNvPr>
            <p:cNvSpPr/>
            <p:nvPr/>
          </p:nvSpPr>
          <p:spPr>
            <a:xfrm>
              <a:off x="807987" y="2432152"/>
              <a:ext cx="468000" cy="468000"/>
            </a:xfrm>
            <a:prstGeom prst="ellipse">
              <a:avLst/>
            </a:prstGeom>
            <a:solidFill>
              <a:srgbClr val="FFE0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27C0E8-8353-4497-5BD0-A3E7EE8372A4}"/>
                </a:ext>
              </a:extLst>
            </p:cNvPr>
            <p:cNvSpPr/>
            <p:nvPr/>
          </p:nvSpPr>
          <p:spPr>
            <a:xfrm>
              <a:off x="807987" y="3108533"/>
              <a:ext cx="468000" cy="468000"/>
            </a:xfrm>
            <a:prstGeom prst="ellipse">
              <a:avLst/>
            </a:prstGeom>
            <a:solidFill>
              <a:srgbClr val="F8986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CFE4D7-FAF5-3CB3-9FA4-B8C5BFBA3CC5}"/>
                </a:ext>
              </a:extLst>
            </p:cNvPr>
            <p:cNvSpPr/>
            <p:nvPr/>
          </p:nvSpPr>
          <p:spPr>
            <a:xfrm>
              <a:off x="807987" y="3768674"/>
              <a:ext cx="468000" cy="468000"/>
            </a:xfrm>
            <a:prstGeom prst="ellipse">
              <a:avLst/>
            </a:prstGeom>
            <a:solidFill>
              <a:srgbClr val="F16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224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CB43-78FB-8484-736D-A37CA12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BAC8-94B2-BCA4-B3B8-FF6B68C57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17" y="4568305"/>
            <a:ext cx="8893602" cy="4351338"/>
          </a:xfrm>
        </p:spPr>
        <p:txBody>
          <a:bodyPr/>
          <a:lstStyle/>
          <a:p>
            <a:r>
              <a:rPr lang="en-AU" dirty="0"/>
              <a:t>Traditional owners of the lands we work on</a:t>
            </a:r>
          </a:p>
          <a:p>
            <a:r>
              <a:rPr lang="en-AU" dirty="0"/>
              <a:t>Pilbara: </a:t>
            </a:r>
            <a:r>
              <a:rPr lang="en-AU" dirty="0" err="1"/>
              <a:t>Kurrama</a:t>
            </a:r>
            <a:r>
              <a:rPr lang="en-AU" dirty="0"/>
              <a:t>, </a:t>
            </a:r>
            <a:r>
              <a:rPr lang="en-AU" dirty="0" err="1"/>
              <a:t>Pinikara</a:t>
            </a:r>
            <a:r>
              <a:rPr lang="en-AU" dirty="0"/>
              <a:t>, </a:t>
            </a:r>
            <a:r>
              <a:rPr lang="en-AU" dirty="0" err="1"/>
              <a:t>Yinhawangka</a:t>
            </a:r>
            <a:r>
              <a:rPr lang="en-AU" dirty="0"/>
              <a:t>, </a:t>
            </a:r>
            <a:r>
              <a:rPr lang="en-AU" dirty="0" err="1"/>
              <a:t>Banjima</a:t>
            </a:r>
            <a:r>
              <a:rPr lang="en-AU" dirty="0"/>
              <a:t>, </a:t>
            </a:r>
            <a:r>
              <a:rPr lang="en-AU" dirty="0" err="1"/>
              <a:t>Yindgibarndi</a:t>
            </a:r>
            <a:endParaRPr lang="en-AU" dirty="0"/>
          </a:p>
          <a:p>
            <a:r>
              <a:rPr lang="en-AU" dirty="0"/>
              <a:t>CSIRO Kensington; Wadjuk people of the Noongar Nation</a:t>
            </a:r>
          </a:p>
          <a:p>
            <a:endParaRPr lang="en-AU" dirty="0"/>
          </a:p>
        </p:txBody>
      </p:sp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5E8A579-E3B4-ECB8-C2F1-DA27C710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55" y="2563257"/>
            <a:ext cx="2248845" cy="798817"/>
          </a:xfrm>
          <a:prstGeom prst="rect">
            <a:avLst/>
          </a:prstGeom>
        </p:spPr>
      </p:pic>
      <p:pic>
        <p:nvPicPr>
          <p:cNvPr id="5" name="Picture 4" descr="A picture containing logo, font, text, graphics&#10;&#10;Description automatically generated">
            <a:extLst>
              <a:ext uri="{FF2B5EF4-FFF2-40B4-BE49-F238E27FC236}">
                <a16:creationId xmlns:a16="http://schemas.microsoft.com/office/drawing/2014/main" id="{8307EAC5-9786-9E74-9294-6632F621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250" y="3667141"/>
            <a:ext cx="2187915" cy="742846"/>
          </a:xfrm>
          <a:prstGeom prst="rect">
            <a:avLst/>
          </a:prstGeom>
        </p:spPr>
      </p:pic>
      <p:pic>
        <p:nvPicPr>
          <p:cNvPr id="6" name="Picture 2" descr="Université de Lorraine">
            <a:extLst>
              <a:ext uri="{FF2B5EF4-FFF2-40B4-BE49-F238E27FC236}">
                <a16:creationId xmlns:a16="http://schemas.microsoft.com/office/drawing/2014/main" id="{A6E83B1D-007F-BC82-26A8-A0E72363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530" y="4686757"/>
            <a:ext cx="2063635" cy="7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0C13E9C-40B2-57E2-712A-4DE2AC66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110" y="5709610"/>
            <a:ext cx="1996474" cy="6537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2FA1D5-4039-2BA1-6900-C4752824D57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01" y="1306856"/>
            <a:ext cx="954299" cy="9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D9999-B848-0E24-19AF-9A5E4A106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18" y="1303891"/>
            <a:ext cx="7772400" cy="3098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8B262-9DD7-3A81-FE61-A8B1A8A484FE}"/>
              </a:ext>
            </a:extLst>
          </p:cNvPr>
          <p:cNvSpPr txBox="1"/>
          <p:nvPr/>
        </p:nvSpPr>
        <p:spPr>
          <a:xfrm>
            <a:off x="8654290" y="413223"/>
            <a:ext cx="3537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MRIWA Project 557 “Iron Ore – Hamersley Province, WA”</a:t>
            </a:r>
          </a:p>
        </p:txBody>
      </p:sp>
      <p:pic>
        <p:nvPicPr>
          <p:cNvPr id="12" name="Picture 1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53AFEC7-6528-F695-6D7B-D18BAD8D6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961" y="1168400"/>
            <a:ext cx="1896522" cy="12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A13D-6EBD-3069-598F-B49D6E9A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7AD0E4"/>
                </a:solidFill>
              </a:rPr>
              <a:t>Concepts to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AAD0-AD4F-7854-AFFB-984348550A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000" dirty="0"/>
              <a:t>Mineral exploration begins with: 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Business strategy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b="1" dirty="0"/>
              <a:t>Creation/application of targeting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Follow-up detection in high priority domains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Geoscience challenge:</a:t>
            </a:r>
          </a:p>
          <a:p>
            <a:pPr marL="0" indent="0">
              <a:buNone/>
            </a:pPr>
            <a:r>
              <a:rPr lang="en-AU" dirty="0"/>
              <a:t>Conceptual targeting -&gt;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De-risk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Cost-effective detection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1784E-C7E8-FA15-901B-B8D779B463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Codifying exploration knowledge</a:t>
            </a:r>
          </a:p>
          <a:p>
            <a:r>
              <a:rPr lang="en-AU" dirty="0"/>
              <a:t>Tacit -&gt; models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2D1C6-FE7A-9BB5-EF0F-862D3CDDD406}"/>
              </a:ext>
            </a:extLst>
          </p:cNvPr>
          <p:cNvSpPr txBox="1"/>
          <p:nvPr/>
        </p:nvSpPr>
        <p:spPr>
          <a:xfrm>
            <a:off x="185352" y="6488668"/>
            <a:ext cx="23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Hronsky</a:t>
            </a:r>
            <a:r>
              <a:rPr lang="en-AU" dirty="0"/>
              <a:t> &amp; Groves 2008</a:t>
            </a:r>
          </a:p>
        </p:txBody>
      </p:sp>
      <p:pic>
        <p:nvPicPr>
          <p:cNvPr id="8" name="Picture 5" descr="Convergent modelling.jpg">
            <a:extLst>
              <a:ext uri="{FF2B5EF4-FFF2-40B4-BE49-F238E27FC236}">
                <a16:creationId xmlns:a16="http://schemas.microsoft.com/office/drawing/2014/main" id="{FA32DB1C-0C1A-F120-48C2-B22456A24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9178" y="2703727"/>
            <a:ext cx="3137957" cy="376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EEEDE-3984-495D-6309-4BD02E087739}"/>
              </a:ext>
            </a:extLst>
          </p:cNvPr>
          <p:cNvSpPr txBox="1"/>
          <p:nvPr/>
        </p:nvSpPr>
        <p:spPr>
          <a:xfrm>
            <a:off x="7057155" y="6468213"/>
            <a:ext cx="240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Lindsay et al 2014</a:t>
            </a:r>
          </a:p>
        </p:txBody>
      </p:sp>
      <p:pic>
        <p:nvPicPr>
          <p:cNvPr id="13" name="Graphic 12" descr="Brain in head with solid fill">
            <a:extLst>
              <a:ext uri="{FF2B5EF4-FFF2-40B4-BE49-F238E27FC236}">
                <a16:creationId xmlns:a16="http://schemas.microsoft.com/office/drawing/2014/main" id="{DD2AEE27-8219-4A64-7111-5B46A3F59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033686" y="3913782"/>
            <a:ext cx="1610551" cy="16058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1F5AF6-BF6A-BCE5-AA12-B79B9266D641}"/>
              </a:ext>
            </a:extLst>
          </p:cNvPr>
          <p:cNvCxnSpPr/>
          <p:nvPr/>
        </p:nvCxnSpPr>
        <p:spPr>
          <a:xfrm flipH="1" flipV="1">
            <a:off x="9459159" y="4066062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7D2357-7C02-E942-3C7F-5A0DE545C42F}"/>
              </a:ext>
            </a:extLst>
          </p:cNvPr>
          <p:cNvCxnSpPr/>
          <p:nvPr/>
        </p:nvCxnSpPr>
        <p:spPr>
          <a:xfrm flipH="1" flipV="1">
            <a:off x="9283832" y="4435394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79FDEA-4B6C-4F22-A7A5-B0901B43E8C8}"/>
              </a:ext>
            </a:extLst>
          </p:cNvPr>
          <p:cNvCxnSpPr>
            <a:cxnSpLocks/>
          </p:cNvCxnSpPr>
          <p:nvPr/>
        </p:nvCxnSpPr>
        <p:spPr>
          <a:xfrm flipH="1">
            <a:off x="9283832" y="4760473"/>
            <a:ext cx="871090" cy="122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859C78-157D-2CCF-0A38-AF44C1D8EC83}"/>
              </a:ext>
            </a:extLst>
          </p:cNvPr>
          <p:cNvCxnSpPr>
            <a:cxnSpLocks/>
          </p:cNvCxnSpPr>
          <p:nvPr/>
        </p:nvCxnSpPr>
        <p:spPr>
          <a:xfrm flipH="1">
            <a:off x="9343284" y="5070243"/>
            <a:ext cx="811638" cy="249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0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reminder – ‘DIKW’ diagram 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101584" y="750013"/>
            <a:ext cx="3373310" cy="4882691"/>
            <a:chOff x="8022772" y="348001"/>
            <a:chExt cx="3514552" cy="5301684"/>
          </a:xfrm>
        </p:grpSpPr>
        <p:sp>
          <p:nvSpPr>
            <p:cNvPr id="19" name="Down Arrow 18"/>
            <p:cNvSpPr/>
            <p:nvPr/>
          </p:nvSpPr>
          <p:spPr>
            <a:xfrm rot="10800000">
              <a:off x="8791938" y="1273629"/>
              <a:ext cx="1976213" cy="4376056"/>
            </a:xfrm>
            <a:prstGeom prst="downArrow">
              <a:avLst/>
            </a:prstGeom>
            <a:gradFill>
              <a:gsLst>
                <a:gs pos="66000">
                  <a:srgbClr val="01B14F"/>
                </a:gs>
                <a:gs pos="33000">
                  <a:srgbClr val="6F3A96"/>
                </a:gs>
                <a:gs pos="0">
                  <a:srgbClr val="196FB8"/>
                </a:gs>
                <a:gs pos="100000">
                  <a:srgbClr val="ED7D3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22772" y="348001"/>
              <a:ext cx="3514552" cy="101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/>
                <a:t>The knowledge and wisdom gained from this process is often lost and can be the most valuable</a:t>
              </a:r>
            </a:p>
          </p:txBody>
        </p:sp>
      </p:grp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3" y="1390313"/>
            <a:ext cx="7708688" cy="4438711"/>
          </a:xfrm>
        </p:spPr>
      </p:pic>
      <p:sp>
        <p:nvSpPr>
          <p:cNvPr id="11" name="TextBox 10"/>
          <p:cNvSpPr txBox="1"/>
          <p:nvPr/>
        </p:nvSpPr>
        <p:spPr>
          <a:xfrm>
            <a:off x="8072362" y="4879087"/>
            <a:ext cx="36673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Geological observation</a:t>
            </a:r>
          </a:p>
          <a:p>
            <a:pPr algn="ctr"/>
            <a:r>
              <a:rPr lang="en-AU" sz="1600" dirty="0"/>
              <a:t>Geophysical measurement</a:t>
            </a:r>
          </a:p>
          <a:p>
            <a:pPr algn="ctr"/>
            <a:endParaRPr lang="en-A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842359" y="1884496"/>
            <a:ext cx="389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Defining geodynamic setting with interp.</a:t>
            </a:r>
          </a:p>
          <a:p>
            <a:pPr algn="ctr"/>
            <a:r>
              <a:rPr lang="en-AU" sz="1600" dirty="0"/>
              <a:t>Testing 3D model with drill targeting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994" y="6168735"/>
            <a:ext cx="48580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900" dirty="0"/>
              <a:t>https://www.digitalengineering247.com/article/enhance-your-product-development-lifecycle/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87076" y="3733649"/>
            <a:ext cx="203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Geophysical dataset</a:t>
            </a:r>
          </a:p>
          <a:p>
            <a:pPr algn="ctr"/>
            <a:r>
              <a:rPr lang="en-AU" sz="1600" dirty="0"/>
              <a:t>Drillhole logs and properties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7534" y="2882693"/>
            <a:ext cx="343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Integrated geological interpretation</a:t>
            </a:r>
          </a:p>
          <a:p>
            <a:pPr algn="ctr"/>
            <a:r>
              <a:rPr lang="en-AU" sz="1600" dirty="0"/>
              <a:t>3D model</a:t>
            </a:r>
          </a:p>
        </p:txBody>
      </p:sp>
    </p:spTree>
    <p:extLst>
      <p:ext uri="{BB962C8B-B14F-4D97-AF65-F5344CB8AC3E}">
        <p14:creationId xmlns:p14="http://schemas.microsoft.com/office/powerpoint/2010/main" val="278622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Geological Context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78B1E-D29B-55A9-69A4-8A01CEC3A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93005"/>
            <a:ext cx="5257799" cy="4351338"/>
          </a:xfrm>
        </p:spPr>
        <p:txBody>
          <a:bodyPr/>
          <a:lstStyle/>
          <a:p>
            <a:r>
              <a:rPr lang="en-AU" dirty="0"/>
              <a:t>Pilbara Craton, Western Australia</a:t>
            </a:r>
          </a:p>
          <a:p>
            <a:r>
              <a:rPr lang="en-AU" dirty="0"/>
              <a:t>Mt Bruce Supergroup overlying Archean gneisses / greenstones</a:t>
            </a:r>
          </a:p>
          <a:p>
            <a:r>
              <a:rPr lang="en-AU" dirty="0"/>
              <a:t>Hamersley Group</a:t>
            </a:r>
          </a:p>
          <a:p>
            <a:r>
              <a:rPr lang="en-AU" dirty="0" err="1"/>
              <a:t>Marra</a:t>
            </a:r>
            <a:r>
              <a:rPr lang="en-AU" dirty="0"/>
              <a:t> Mamba / Brockman Iron Formations - ~ 50B Tonnes</a:t>
            </a:r>
          </a:p>
          <a:p>
            <a:r>
              <a:rPr lang="en-AU" dirty="0"/>
              <a:t>Deformation more intense to south</a:t>
            </a:r>
          </a:p>
        </p:txBody>
      </p:sp>
    </p:spTree>
    <p:extLst>
      <p:ext uri="{BB962C8B-B14F-4D97-AF65-F5344CB8AC3E}">
        <p14:creationId xmlns:p14="http://schemas.microsoft.com/office/powerpoint/2010/main" val="237748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Training Set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pic>
        <p:nvPicPr>
          <p:cNvPr id="3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370AC47-5A82-E9EB-4BE9-7FD7F6541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61565" r="64294" b="34529"/>
          <a:stretch/>
        </p:blipFill>
        <p:spPr>
          <a:xfrm>
            <a:off x="6010383" y="1893004"/>
            <a:ext cx="4330050" cy="850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179CE-DFDA-BEED-AA39-03AD17A8E6C6}"/>
              </a:ext>
            </a:extLst>
          </p:cNvPr>
          <p:cNvSpPr txBox="1"/>
          <p:nvPr/>
        </p:nvSpPr>
        <p:spPr>
          <a:xfrm>
            <a:off x="6191507" y="2807244"/>
            <a:ext cx="594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Careful QAQC on deposit and drilling locations</a:t>
            </a:r>
          </a:p>
        </p:txBody>
      </p:sp>
    </p:spTree>
    <p:extLst>
      <p:ext uri="{BB962C8B-B14F-4D97-AF65-F5344CB8AC3E}">
        <p14:creationId xmlns:p14="http://schemas.microsoft.com/office/powerpoint/2010/main" val="279743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plan, map&#10;&#10;Description automatically generated">
            <a:extLst>
              <a:ext uri="{FF2B5EF4-FFF2-40B4-BE49-F238E27FC236}">
                <a16:creationId xmlns:a16="http://schemas.microsoft.com/office/drawing/2014/main" id="{261919F5-151F-1AB4-3CCB-E5E434F0A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264" y="222754"/>
            <a:ext cx="7217496" cy="663524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1048D6-3FCC-71A0-9C12-605877DD8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AFCD8-47E6-E9A7-F1D1-37E170EC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070"/>
            <a:ext cx="10515600" cy="1325563"/>
          </a:xfrm>
        </p:spPr>
        <p:txBody>
          <a:bodyPr/>
          <a:lstStyle/>
          <a:p>
            <a:pPr algn="r"/>
            <a:r>
              <a:rPr lang="en-AU" dirty="0"/>
              <a:t>Multiple concepts,</a:t>
            </a:r>
            <a:br>
              <a:rPr lang="en-AU" dirty="0"/>
            </a:br>
            <a:r>
              <a:rPr lang="en-AU" dirty="0"/>
              <a:t>Multiple models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643280A-96CC-CA1A-363D-232756C81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16280"/>
              </p:ext>
            </p:extLst>
          </p:nvPr>
        </p:nvGraphicFramePr>
        <p:xfrm>
          <a:off x="7206750" y="1387724"/>
          <a:ext cx="4835986" cy="366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334">
                  <a:extLst>
                    <a:ext uri="{9D8B030D-6E8A-4147-A177-3AD203B41FA5}">
                      <a16:colId xmlns:a16="http://schemas.microsoft.com/office/drawing/2014/main" val="2343287073"/>
                    </a:ext>
                  </a:extLst>
                </a:gridCol>
                <a:gridCol w="1115296">
                  <a:extLst>
                    <a:ext uri="{9D8B030D-6E8A-4147-A177-3AD203B41FA5}">
                      <a16:colId xmlns:a16="http://schemas.microsoft.com/office/drawing/2014/main" val="3234297897"/>
                    </a:ext>
                  </a:extLst>
                </a:gridCol>
                <a:gridCol w="2193356">
                  <a:extLst>
                    <a:ext uri="{9D8B030D-6E8A-4147-A177-3AD203B41FA5}">
                      <a16:colId xmlns:a16="http://schemas.microsoft.com/office/drawing/2014/main" val="3698412160"/>
                    </a:ext>
                  </a:extLst>
                </a:gridCol>
              </a:tblGrid>
              <a:tr h="5830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Features (exploration criteria)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Angerer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al.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Broad synthesis of BIF-hosted Fe Ore, Hamersley and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Yilgarn</a:t>
                      </a:r>
                      <a:endParaRPr lang="en-AU" sz="14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27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Duuring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 (2016; 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Multistage hypogene &amp; supergene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/ hematite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3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Perring et al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Martite-geothite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specific to local region. Three stage fluid and mass flux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20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 available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18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Parsimonious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‘top-six’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226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16D067-67C4-5A01-5798-3EF5B144D92D}"/>
              </a:ext>
            </a:extLst>
          </p:cNvPr>
          <p:cNvSpPr txBox="1"/>
          <p:nvPr/>
        </p:nvSpPr>
        <p:spPr>
          <a:xfrm>
            <a:off x="7206750" y="5055484"/>
            <a:ext cx="4679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This is an exercise in understanding how conceptual models drive feature selection, and impact on feature and model performance</a:t>
            </a:r>
          </a:p>
          <a:p>
            <a:endParaRPr lang="en-AU" b="1" dirty="0"/>
          </a:p>
          <a:p>
            <a:r>
              <a:rPr lang="en-AU" b="1" dirty="0"/>
              <a:t>This is </a:t>
            </a:r>
            <a:r>
              <a:rPr lang="en-AU" b="1" i="1" dirty="0"/>
              <a:t>not</a:t>
            </a:r>
            <a:r>
              <a:rPr lang="en-AU" b="1" dirty="0"/>
              <a:t> an exercise in falsifying conceptual models, or establishing which is ‘best’</a:t>
            </a:r>
          </a:p>
        </p:txBody>
      </p:sp>
    </p:spTree>
    <p:extLst>
      <p:ext uri="{BB962C8B-B14F-4D97-AF65-F5344CB8AC3E}">
        <p14:creationId xmlns:p14="http://schemas.microsoft.com/office/powerpoint/2010/main" val="47885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AB4F-A158-FA36-6C96-560DBFA0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pic>
        <p:nvPicPr>
          <p:cNvPr id="6" name="Content Placeholder 5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3C70182F-34E0-8709-8392-7E0D1B011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5050" y="144323"/>
            <a:ext cx="6647698" cy="3916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72522-8C46-FDFC-8B08-91D75D30D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63887"/>
            <a:ext cx="5181600" cy="1913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i="1" dirty="0"/>
              <a:t>map2loop / map2model</a:t>
            </a:r>
          </a:p>
          <a:p>
            <a:r>
              <a:rPr lang="en-AU" dirty="0"/>
              <a:t>Dip angles</a:t>
            </a:r>
          </a:p>
          <a:p>
            <a:r>
              <a:rPr lang="en-AU" dirty="0"/>
              <a:t>Isopach thickness</a:t>
            </a:r>
          </a:p>
          <a:p>
            <a:r>
              <a:rPr lang="en-AU" dirty="0"/>
              <a:t>Stratigraphic thickness</a:t>
            </a:r>
          </a:p>
          <a:p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C6E0DE-47AD-0BD5-F6BE-D0B056FF214B}"/>
              </a:ext>
            </a:extLst>
          </p:cNvPr>
          <p:cNvSpPr/>
          <p:nvPr/>
        </p:nvSpPr>
        <p:spPr>
          <a:xfrm>
            <a:off x="1387929" y="2755033"/>
            <a:ext cx="2155371" cy="982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Gravity</a:t>
            </a:r>
          </a:p>
          <a:p>
            <a:pPr algn="ctr"/>
            <a:r>
              <a:rPr lang="en-AU" dirty="0"/>
              <a:t>&lt;= 1000 </a:t>
            </a:r>
            <a:r>
              <a:rPr lang="en-AU" dirty="0" err="1"/>
              <a:t>μm</a:t>
            </a:r>
            <a:r>
              <a:rPr lang="en-AU" dirty="0"/>
              <a:t>/s</a:t>
            </a:r>
            <a:r>
              <a:rPr lang="en-AU" baseline="30000" dirty="0"/>
              <a:t>2</a:t>
            </a:r>
          </a:p>
          <a:p>
            <a:pPr algn="ctr"/>
            <a:r>
              <a:rPr lang="en-AU" dirty="0"/>
              <a:t>False: 10, True: 90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651D22-440B-7E23-4E2D-9FBF4A460612}"/>
              </a:ext>
            </a:extLst>
          </p:cNvPr>
          <p:cNvCxnSpPr/>
          <p:nvPr/>
        </p:nvCxnSpPr>
        <p:spPr>
          <a:xfrm flipH="1">
            <a:off x="1387929" y="3737922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4C7859-8413-2259-14B2-F1DA3DB4CE4F}"/>
              </a:ext>
            </a:extLst>
          </p:cNvPr>
          <p:cNvCxnSpPr>
            <a:cxnSpLocks/>
          </p:cNvCxnSpPr>
          <p:nvPr/>
        </p:nvCxnSpPr>
        <p:spPr>
          <a:xfrm>
            <a:off x="3082882" y="3733454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4F9670-5495-50A6-94EC-7DA84278283E}"/>
              </a:ext>
            </a:extLst>
          </p:cNvPr>
          <p:cNvSpPr/>
          <p:nvPr/>
        </p:nvSpPr>
        <p:spPr>
          <a:xfrm>
            <a:off x="2937753" y="4720811"/>
            <a:ext cx="2155371" cy="98288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Distance from fault</a:t>
            </a:r>
          </a:p>
          <a:p>
            <a:pPr algn="ctr"/>
            <a:r>
              <a:rPr lang="en-AU" dirty="0"/>
              <a:t>&lt;= 5 </a:t>
            </a:r>
            <a:r>
              <a:rPr lang="en-AU" dirty="0" err="1"/>
              <a:t>eK</a:t>
            </a:r>
            <a:r>
              <a:rPr lang="en-AU" dirty="0"/>
              <a:t> %</a:t>
            </a:r>
            <a:endParaRPr lang="en-AU" baseline="30000" dirty="0"/>
          </a:p>
          <a:p>
            <a:pPr algn="ctr"/>
            <a:r>
              <a:rPr lang="en-AU" dirty="0"/>
              <a:t>False: 35, True: 55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2A1696-BAEA-EBC2-D219-4525105473A4}"/>
              </a:ext>
            </a:extLst>
          </p:cNvPr>
          <p:cNvSpPr/>
          <p:nvPr/>
        </p:nvSpPr>
        <p:spPr>
          <a:xfrm>
            <a:off x="70352" y="4720811"/>
            <a:ext cx="2155371" cy="9828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RTP</a:t>
            </a:r>
          </a:p>
          <a:p>
            <a:pPr algn="ctr"/>
            <a:r>
              <a:rPr lang="en-AU" dirty="0"/>
              <a:t>&lt;= 10k </a:t>
            </a:r>
            <a:r>
              <a:rPr lang="en-AU" dirty="0" err="1"/>
              <a:t>nT</a:t>
            </a:r>
            <a:endParaRPr lang="en-AU" baseline="30000" dirty="0"/>
          </a:p>
          <a:p>
            <a:pPr algn="ctr"/>
            <a:r>
              <a:rPr lang="en-AU" dirty="0"/>
              <a:t>False: 0, True: 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B0E577-F84A-1269-3634-6AD7ED4FEFB3}"/>
              </a:ext>
            </a:extLst>
          </p:cNvPr>
          <p:cNvCxnSpPr/>
          <p:nvPr/>
        </p:nvCxnSpPr>
        <p:spPr>
          <a:xfrm flipH="1">
            <a:off x="2966242" y="5708168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35FC91-A8CD-00C7-A977-F4669A4303DC}"/>
              </a:ext>
            </a:extLst>
          </p:cNvPr>
          <p:cNvCxnSpPr>
            <a:cxnSpLocks/>
          </p:cNvCxnSpPr>
          <p:nvPr/>
        </p:nvCxnSpPr>
        <p:spPr>
          <a:xfrm>
            <a:off x="4464691" y="5708168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21DB1D-7270-F968-D7B8-87FC87880132}"/>
              </a:ext>
            </a:extLst>
          </p:cNvPr>
          <p:cNvSpPr txBox="1"/>
          <p:nvPr/>
        </p:nvSpPr>
        <p:spPr>
          <a:xfrm>
            <a:off x="1513853" y="1999610"/>
            <a:ext cx="198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Deposit locations</a:t>
            </a:r>
          </a:p>
          <a:p>
            <a:r>
              <a:rPr lang="en-AU" dirty="0"/>
              <a:t>(Positive examples)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15AC6-6239-CA5A-408A-152E4D40E3FD}"/>
              </a:ext>
            </a:extLst>
          </p:cNvPr>
          <p:cNvSpPr txBox="1"/>
          <p:nvPr/>
        </p:nvSpPr>
        <p:spPr>
          <a:xfrm>
            <a:off x="258998" y="1443378"/>
            <a:ext cx="279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Forest-based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4573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CA7D8841-285D-FCB2-B0FD-8A176A7F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80" y="420130"/>
            <a:ext cx="5060149" cy="6437870"/>
          </a:xfrm>
          <a:prstGeom prst="rect">
            <a:avLst/>
          </a:prstGeom>
        </p:spPr>
      </p:pic>
      <p:pic>
        <p:nvPicPr>
          <p:cNvPr id="11" name="Picture 10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9E8FE6F7-9BC1-B472-D700-9C8E076E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" y="420130"/>
            <a:ext cx="5060149" cy="643787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5BF72-899C-B7EF-2B00-DA073320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9186" y="4914814"/>
            <a:ext cx="5181600" cy="4351338"/>
          </a:xfrm>
        </p:spPr>
        <p:txBody>
          <a:bodyPr/>
          <a:lstStyle/>
          <a:p>
            <a:r>
              <a:rPr lang="en-AU" dirty="0"/>
              <a:t>Our digital representation of geological phenomena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7805D-E14D-CEAE-FF2C-29990674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29" y="-423305"/>
            <a:ext cx="10515600" cy="1325563"/>
          </a:xfrm>
        </p:spPr>
        <p:txBody>
          <a:bodyPr/>
          <a:lstStyle/>
          <a:p>
            <a:r>
              <a:rPr lang="en-AU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140422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23341</TotalTime>
  <Words>578</Words>
  <Application>Microsoft Macintosh PowerPoint</Application>
  <PresentationFormat>Widescreen</PresentationFormat>
  <Paragraphs>124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Alternate uses for map2loop/model outputs An iron ore prospectivity example</vt:lpstr>
      <vt:lpstr>Acknowledgements</vt:lpstr>
      <vt:lpstr>Concepts to models</vt:lpstr>
      <vt:lpstr>A reminder – ‘DIKW’ diagram  </vt:lpstr>
      <vt:lpstr>Geological Context</vt:lpstr>
      <vt:lpstr>Training Set</vt:lpstr>
      <vt:lpstr>Multiple concepts, Multiple models</vt:lpstr>
      <vt:lpstr>Models</vt:lpstr>
      <vt:lpstr>Features</vt:lpstr>
      <vt:lpstr>PowerPoint Presentation</vt:lpstr>
      <vt:lpstr>Model performance</vt:lpstr>
      <vt:lpstr>PowerPoint Presentation</vt:lpstr>
      <vt:lpstr>PowerPoint Presentation</vt:lpstr>
      <vt:lpstr>Model performance – no geological map</vt:lpstr>
      <vt:lpstr>Plausibility</vt:lpstr>
      <vt:lpstr>Conclusions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Willmore</dc:creator>
  <cp:lastModifiedBy>Lindsay, Mark (Mineral Resources, Kensington WA)</cp:lastModifiedBy>
  <cp:revision>25</cp:revision>
  <dcterms:created xsi:type="dcterms:W3CDTF">2020-12-14T07:18:00Z</dcterms:created>
  <dcterms:modified xsi:type="dcterms:W3CDTF">2023-07-06T09:12:19Z</dcterms:modified>
</cp:coreProperties>
</file>